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33"/>
    <a:srgbClr val="FF9933"/>
    <a:srgbClr val="00FF00"/>
    <a:srgbClr val="FF0066"/>
    <a:srgbClr val="800080"/>
    <a:srgbClr val="339966"/>
    <a:srgbClr val="FF33CC"/>
    <a:srgbClr val="0099FF"/>
    <a:srgbClr val="00CC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2" d="100"/>
          <a:sy n="82" d="100"/>
        </p:scale>
        <p:origin x="114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 smtClean="0"/>
              <a:t>Rimska VILA</a:t>
            </a:r>
            <a:endParaRPr lang="hr-HR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873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plan of domus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714" y="217940"/>
            <a:ext cx="10536174" cy="368681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niOkvir 5"/>
          <p:cNvSpPr txBox="1"/>
          <p:nvPr/>
        </p:nvSpPr>
        <p:spPr>
          <a:xfrm>
            <a:off x="945177" y="5648734"/>
            <a:ext cx="965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600" b="1" dirty="0" smtClean="0">
                <a:solidFill>
                  <a:srgbClr val="0000FF"/>
                </a:solidFill>
              </a:rPr>
              <a:t>A</a:t>
            </a:r>
            <a:endParaRPr lang="hr-HR" sz="6600" b="1" dirty="0">
              <a:solidFill>
                <a:srgbClr val="0000FF"/>
              </a:solidFill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2187279" y="5648734"/>
            <a:ext cx="3606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600" b="1" dirty="0">
                <a:solidFill>
                  <a:srgbClr val="0000FF"/>
                </a:solidFill>
              </a:rPr>
              <a:t>ATRIUM</a:t>
            </a:r>
            <a:endParaRPr lang="hr-HR" sz="6600" dirty="0">
              <a:solidFill>
                <a:srgbClr val="0000FF"/>
              </a:solidFill>
            </a:endParaRPr>
          </a:p>
        </p:txBody>
      </p:sp>
      <p:sp>
        <p:nvSpPr>
          <p:cNvPr id="8" name="Pravokutnik 7"/>
          <p:cNvSpPr/>
          <p:nvPr/>
        </p:nvSpPr>
        <p:spPr>
          <a:xfrm flipH="1">
            <a:off x="7378765" y="5818011"/>
            <a:ext cx="4419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4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atrij – </a:t>
            </a:r>
            <a:r>
              <a:rPr lang="hr-HR" sz="4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predsoblje</a:t>
            </a:r>
            <a:endParaRPr lang="hr-HR" sz="4400" dirty="0"/>
          </a:p>
        </p:txBody>
      </p:sp>
      <p:sp>
        <p:nvSpPr>
          <p:cNvPr id="10" name="TekstniOkvir 9"/>
          <p:cNvSpPr txBox="1"/>
          <p:nvPr/>
        </p:nvSpPr>
        <p:spPr>
          <a:xfrm>
            <a:off x="973456" y="4540738"/>
            <a:ext cx="965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600" b="1" dirty="0">
                <a:solidFill>
                  <a:srgbClr val="666633"/>
                </a:solidFill>
              </a:rPr>
              <a:t>V</a:t>
            </a:r>
          </a:p>
        </p:txBody>
      </p:sp>
      <p:sp>
        <p:nvSpPr>
          <p:cNvPr id="11" name="TekstniOkvir 10"/>
          <p:cNvSpPr txBox="1"/>
          <p:nvPr/>
        </p:nvSpPr>
        <p:spPr>
          <a:xfrm>
            <a:off x="2187279" y="4540738"/>
            <a:ext cx="5207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600" b="1" dirty="0" smtClean="0">
                <a:solidFill>
                  <a:srgbClr val="666633"/>
                </a:solidFill>
              </a:rPr>
              <a:t>VESTIBULUM</a:t>
            </a:r>
            <a:endParaRPr lang="hr-HR" sz="6600" dirty="0">
              <a:solidFill>
                <a:srgbClr val="666633"/>
              </a:solidFill>
            </a:endParaRPr>
          </a:p>
        </p:txBody>
      </p:sp>
      <p:sp>
        <p:nvSpPr>
          <p:cNvPr id="12" name="Pravokutnik 11"/>
          <p:cNvSpPr/>
          <p:nvPr/>
        </p:nvSpPr>
        <p:spPr>
          <a:xfrm flipH="1">
            <a:off x="7378765" y="4716908"/>
            <a:ext cx="4419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4400" b="1" dirty="0">
                <a:solidFill>
                  <a:srgbClr val="6666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hr-HR" sz="4400" b="1" dirty="0" smtClean="0">
                <a:solidFill>
                  <a:srgbClr val="6666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lazni hodnik</a:t>
            </a:r>
            <a:endParaRPr lang="hr-HR" sz="4400" dirty="0">
              <a:solidFill>
                <a:srgbClr val="666633"/>
              </a:solidFill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1132457" y="1734636"/>
            <a:ext cx="409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>
                <a:solidFill>
                  <a:schemeClr val="accent6">
                    <a:lumMod val="50000"/>
                  </a:schemeClr>
                </a:solidFill>
              </a:rPr>
              <a:t>F</a:t>
            </a:r>
            <a:endParaRPr lang="hr-HR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TekstniOkvir 12"/>
          <p:cNvSpPr txBox="1"/>
          <p:nvPr/>
        </p:nvSpPr>
        <p:spPr>
          <a:xfrm>
            <a:off x="992574" y="3668746"/>
            <a:ext cx="6888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600" b="1" dirty="0" smtClean="0">
                <a:solidFill>
                  <a:schemeClr val="accent6">
                    <a:lumMod val="50000"/>
                  </a:schemeClr>
                </a:solidFill>
              </a:rPr>
              <a:t>F</a:t>
            </a:r>
            <a:endParaRPr lang="hr-HR" sz="6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2187279" y="3624678"/>
            <a:ext cx="3606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600" b="1" dirty="0" smtClean="0">
                <a:solidFill>
                  <a:schemeClr val="accent6">
                    <a:lumMod val="50000"/>
                  </a:schemeClr>
                </a:solidFill>
              </a:rPr>
              <a:t>FAUCES</a:t>
            </a:r>
            <a:endParaRPr lang="hr-HR" sz="6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Pravokutnik 14"/>
          <p:cNvSpPr/>
          <p:nvPr/>
        </p:nvSpPr>
        <p:spPr>
          <a:xfrm flipH="1">
            <a:off x="7350224" y="3749939"/>
            <a:ext cx="4419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4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„ždrijelo”, ulaz</a:t>
            </a:r>
            <a:endParaRPr lang="hr-HR" sz="4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932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839" y="302581"/>
            <a:ext cx="6012962" cy="4314300"/>
          </a:xfrm>
          <a:prstGeom prst="rect">
            <a:avLst/>
          </a:prstGeom>
        </p:spPr>
      </p:pic>
      <p:sp>
        <p:nvSpPr>
          <p:cNvPr id="4" name="TekstniOkvir 3"/>
          <p:cNvSpPr txBox="1"/>
          <p:nvPr/>
        </p:nvSpPr>
        <p:spPr>
          <a:xfrm>
            <a:off x="7124700" y="56286"/>
            <a:ext cx="49383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 smtClean="0"/>
              <a:t>KONSTRUKCIJA IZNAD I ISPOD  ATRIJA</a:t>
            </a:r>
            <a:endParaRPr lang="hr-HR" sz="4000" b="1" dirty="0"/>
          </a:p>
        </p:txBody>
      </p:sp>
      <p:sp>
        <p:nvSpPr>
          <p:cNvPr id="5" name="TekstniOkvir 4"/>
          <p:cNvSpPr txBox="1"/>
          <p:nvPr/>
        </p:nvSpPr>
        <p:spPr>
          <a:xfrm>
            <a:off x="7124700" y="1256615"/>
            <a:ext cx="360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>
                <a:solidFill>
                  <a:srgbClr val="0000FF"/>
                </a:solidFill>
              </a:rPr>
              <a:t>COMPLUVIUM</a:t>
            </a:r>
            <a:endParaRPr lang="hr-HR" sz="4000" b="1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sz="4000" dirty="0"/>
          </a:p>
        </p:txBody>
      </p:sp>
      <p:sp>
        <p:nvSpPr>
          <p:cNvPr id="6" name="Pravokutnik 5"/>
          <p:cNvSpPr/>
          <p:nvPr/>
        </p:nvSpPr>
        <p:spPr>
          <a:xfrm>
            <a:off x="7124700" y="1968944"/>
            <a:ext cx="3390901" cy="2726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sz="4000" b="1" dirty="0">
                <a:solidFill>
                  <a:srgbClr val="0000FF"/>
                </a:solidFill>
              </a:rPr>
              <a:t>krovni otvor iznad atrija za sakupljanje kišnice</a:t>
            </a:r>
            <a:endParaRPr lang="hr-HR" sz="4000" b="1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895839" y="4835528"/>
            <a:ext cx="2700035" cy="750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sz="4000" b="1" dirty="0">
                <a:solidFill>
                  <a:srgbClr val="0000FF"/>
                </a:solidFill>
              </a:rPr>
              <a:t>IMPLUVIUM</a:t>
            </a:r>
            <a:endParaRPr lang="hr-HR" sz="4000" b="1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889489" y="5520652"/>
            <a:ext cx="10127324" cy="750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sz="4000" b="1" dirty="0">
                <a:solidFill>
                  <a:srgbClr val="0000FF"/>
                </a:solidFill>
              </a:rPr>
              <a:t>bazen ispod </a:t>
            </a:r>
            <a:r>
              <a:rPr lang="hr-HR" sz="4000" b="1" dirty="0" err="1">
                <a:solidFill>
                  <a:srgbClr val="0000FF"/>
                </a:solidFill>
              </a:rPr>
              <a:t>kompluvija</a:t>
            </a:r>
            <a:r>
              <a:rPr lang="hr-HR" sz="4000" b="1" dirty="0">
                <a:solidFill>
                  <a:srgbClr val="0000FF"/>
                </a:solidFill>
              </a:rPr>
              <a:t> </a:t>
            </a:r>
            <a:r>
              <a:rPr lang="hr-HR" sz="4000" b="1" dirty="0" smtClean="0">
                <a:solidFill>
                  <a:srgbClr val="0000FF"/>
                </a:solidFill>
              </a:rPr>
              <a:t>za </a:t>
            </a:r>
            <a:r>
              <a:rPr lang="hr-HR" sz="4000" b="1" dirty="0">
                <a:solidFill>
                  <a:srgbClr val="0000FF"/>
                </a:solidFill>
              </a:rPr>
              <a:t>sakupljanje kišnice</a:t>
            </a:r>
            <a:endParaRPr lang="hr-HR" sz="4000" b="1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83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plan of domus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726" y="364490"/>
            <a:ext cx="10536174" cy="368681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niOkvir 5"/>
          <p:cNvSpPr txBox="1"/>
          <p:nvPr/>
        </p:nvSpPr>
        <p:spPr>
          <a:xfrm>
            <a:off x="876300" y="4340304"/>
            <a:ext cx="965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600" b="1" dirty="0" smtClean="0">
                <a:solidFill>
                  <a:srgbClr val="0099FF"/>
                </a:solidFill>
              </a:rPr>
              <a:t>Al</a:t>
            </a:r>
            <a:endParaRPr lang="hr-HR" sz="6600" b="1" dirty="0">
              <a:solidFill>
                <a:srgbClr val="0099FF"/>
              </a:solidFill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1841500" y="5448300"/>
            <a:ext cx="4521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600" b="1" dirty="0" smtClean="0">
                <a:solidFill>
                  <a:srgbClr val="FF0000"/>
                </a:solidFill>
              </a:rPr>
              <a:t>CUBICULUM</a:t>
            </a:r>
            <a:endParaRPr lang="hr-HR" sz="6600" dirty="0">
              <a:solidFill>
                <a:srgbClr val="FF0000"/>
              </a:solidFill>
            </a:endParaRPr>
          </a:p>
        </p:txBody>
      </p:sp>
      <p:sp>
        <p:nvSpPr>
          <p:cNvPr id="8" name="Pravokutnik 7"/>
          <p:cNvSpPr/>
          <p:nvPr/>
        </p:nvSpPr>
        <p:spPr>
          <a:xfrm flipH="1">
            <a:off x="4241800" y="4482187"/>
            <a:ext cx="7950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4000" b="1" dirty="0" smtClean="0">
                <a:solidFill>
                  <a:srgbClr val="0099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krila </a:t>
            </a:r>
            <a:r>
              <a:rPr lang="hr-HR" sz="4000" b="1" dirty="0">
                <a:solidFill>
                  <a:srgbClr val="0099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hr-HR" sz="4000" b="1" dirty="0" smtClean="0">
                <a:solidFill>
                  <a:srgbClr val="0099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sporedne prostorije uz atrij</a:t>
            </a:r>
            <a:endParaRPr lang="hr-HR" sz="4000" dirty="0">
              <a:solidFill>
                <a:srgbClr val="0099FF"/>
              </a:solidFill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847852" y="5448300"/>
            <a:ext cx="965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600" b="1" dirty="0" smtClean="0">
                <a:solidFill>
                  <a:srgbClr val="FF0000"/>
                </a:solidFill>
              </a:rPr>
              <a:t>C</a:t>
            </a:r>
            <a:endParaRPr lang="hr-HR" sz="6600" b="1" dirty="0">
              <a:solidFill>
                <a:srgbClr val="FF0000"/>
              </a:solidFill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1869948" y="4340304"/>
            <a:ext cx="23434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600" b="1" dirty="0" smtClean="0">
                <a:solidFill>
                  <a:srgbClr val="0099FF"/>
                </a:solidFill>
              </a:rPr>
              <a:t>ALAE</a:t>
            </a:r>
            <a:endParaRPr lang="hr-HR" sz="6600" dirty="0">
              <a:solidFill>
                <a:srgbClr val="0099FF"/>
              </a:solidFill>
            </a:endParaRPr>
          </a:p>
        </p:txBody>
      </p:sp>
      <p:sp>
        <p:nvSpPr>
          <p:cNvPr id="12" name="Pravokutnik 11"/>
          <p:cNvSpPr/>
          <p:nvPr/>
        </p:nvSpPr>
        <p:spPr>
          <a:xfrm flipH="1">
            <a:off x="6377354" y="5767753"/>
            <a:ext cx="56622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mala soba; spavaća soba</a:t>
            </a:r>
          </a:p>
        </p:txBody>
      </p:sp>
      <p:sp>
        <p:nvSpPr>
          <p:cNvPr id="9" name="TekstniOkvir 8"/>
          <p:cNvSpPr txBox="1"/>
          <p:nvPr/>
        </p:nvSpPr>
        <p:spPr>
          <a:xfrm>
            <a:off x="1132457" y="1884729"/>
            <a:ext cx="409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>
                <a:solidFill>
                  <a:schemeClr val="accent6">
                    <a:lumMod val="50000"/>
                  </a:schemeClr>
                </a:solidFill>
              </a:rPr>
              <a:t>F</a:t>
            </a:r>
            <a:endParaRPr lang="hr-HR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145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plan of domus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726" y="364490"/>
            <a:ext cx="10536174" cy="368681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niOkvir 5"/>
          <p:cNvSpPr txBox="1"/>
          <p:nvPr/>
        </p:nvSpPr>
        <p:spPr>
          <a:xfrm>
            <a:off x="847852" y="4282132"/>
            <a:ext cx="12857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600" b="1" dirty="0" smtClean="0">
                <a:solidFill>
                  <a:srgbClr val="FF33CC"/>
                </a:solidFill>
              </a:rPr>
              <a:t>Cu</a:t>
            </a:r>
            <a:endParaRPr lang="hr-HR" sz="6600" b="1" dirty="0">
              <a:solidFill>
                <a:srgbClr val="FF33CC"/>
              </a:solidFill>
            </a:endParaRPr>
          </a:p>
        </p:txBody>
      </p:sp>
      <p:sp>
        <p:nvSpPr>
          <p:cNvPr id="8" name="Pravokutnik 7"/>
          <p:cNvSpPr/>
          <p:nvPr/>
        </p:nvSpPr>
        <p:spPr>
          <a:xfrm flipH="1">
            <a:off x="7518400" y="4682242"/>
            <a:ext cx="1905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4000" b="1" dirty="0" smtClean="0">
                <a:solidFill>
                  <a:srgbClr val="FF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kuhinja</a:t>
            </a:r>
            <a:endParaRPr lang="hr-HR" sz="4000" dirty="0">
              <a:solidFill>
                <a:srgbClr val="FF33CC"/>
              </a:solidFill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2426833" y="4335788"/>
            <a:ext cx="3810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600" b="1" dirty="0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CULINA</a:t>
            </a:r>
            <a:endParaRPr lang="hr-HR" sz="6600" dirty="0">
              <a:solidFill>
                <a:srgbClr val="FF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847852" y="5448300"/>
            <a:ext cx="14254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600" b="1" dirty="0" smtClean="0">
                <a:solidFill>
                  <a:srgbClr val="FF0066"/>
                </a:solidFill>
              </a:rPr>
              <a:t>Tri</a:t>
            </a:r>
            <a:endParaRPr lang="hr-HR" sz="6600" b="1" dirty="0">
              <a:solidFill>
                <a:srgbClr val="FF0066"/>
              </a:solidFill>
            </a:endParaRPr>
          </a:p>
        </p:txBody>
      </p:sp>
      <p:sp>
        <p:nvSpPr>
          <p:cNvPr id="13" name="TekstniOkvir 12"/>
          <p:cNvSpPr txBox="1"/>
          <p:nvPr/>
        </p:nvSpPr>
        <p:spPr>
          <a:xfrm>
            <a:off x="2184400" y="5448300"/>
            <a:ext cx="52128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0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TRICLINIUM</a:t>
            </a:r>
            <a:endParaRPr lang="hr-HR" sz="6000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Pravokutnik 13"/>
          <p:cNvSpPr/>
          <p:nvPr/>
        </p:nvSpPr>
        <p:spPr>
          <a:xfrm flipH="1">
            <a:off x="7518400" y="5718484"/>
            <a:ext cx="41275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40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blagavaonica</a:t>
            </a:r>
            <a:endParaRPr lang="hr-HR" sz="40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1132457" y="1884729"/>
            <a:ext cx="409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>
                <a:solidFill>
                  <a:schemeClr val="accent6">
                    <a:lumMod val="50000"/>
                  </a:schemeClr>
                </a:solidFill>
              </a:rPr>
              <a:t>F</a:t>
            </a:r>
            <a:endParaRPr lang="hr-HR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85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  <p:bldP spid="9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plan of domus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726" y="364490"/>
            <a:ext cx="10536174" cy="368681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niOkvir 5"/>
          <p:cNvSpPr txBox="1"/>
          <p:nvPr/>
        </p:nvSpPr>
        <p:spPr>
          <a:xfrm>
            <a:off x="898652" y="4282132"/>
            <a:ext cx="12857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600" b="1" dirty="0" smtClean="0">
                <a:solidFill>
                  <a:srgbClr val="800080"/>
                </a:solidFill>
              </a:rPr>
              <a:t>Ta</a:t>
            </a:r>
            <a:endParaRPr lang="hr-HR" sz="6600" b="1" dirty="0">
              <a:solidFill>
                <a:srgbClr val="800080"/>
              </a:solidFill>
            </a:endParaRPr>
          </a:p>
        </p:txBody>
      </p:sp>
      <p:sp>
        <p:nvSpPr>
          <p:cNvPr id="8" name="Pravokutnik 7"/>
          <p:cNvSpPr/>
          <p:nvPr/>
        </p:nvSpPr>
        <p:spPr>
          <a:xfrm flipH="1">
            <a:off x="7518400" y="4530949"/>
            <a:ext cx="4038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4000" b="1" dirty="0">
                <a:solidFill>
                  <a:srgbClr val="800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hr-HR" sz="4000" b="1" dirty="0" smtClean="0">
                <a:solidFill>
                  <a:srgbClr val="800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red, radna soba</a:t>
            </a:r>
            <a:endParaRPr lang="hr-HR" sz="4000" dirty="0">
              <a:solidFill>
                <a:srgbClr val="800080"/>
              </a:solidFill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2273300" y="4282132"/>
            <a:ext cx="44831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600" b="1" dirty="0">
                <a:solidFill>
                  <a:srgbClr val="800080"/>
                </a:solidFill>
              </a:rPr>
              <a:t>TABLINUM</a:t>
            </a:r>
            <a:endParaRPr lang="hr-HR" sz="6600" dirty="0">
              <a:solidFill>
                <a:srgbClr val="800080"/>
              </a:solidFill>
            </a:endParaRPr>
          </a:p>
        </p:txBody>
      </p:sp>
      <p:sp>
        <p:nvSpPr>
          <p:cNvPr id="16" name="TekstniOkvir 15"/>
          <p:cNvSpPr txBox="1"/>
          <p:nvPr/>
        </p:nvSpPr>
        <p:spPr>
          <a:xfrm>
            <a:off x="847852" y="5448300"/>
            <a:ext cx="14254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600" b="1" dirty="0" smtClean="0">
                <a:solidFill>
                  <a:srgbClr val="FF9933"/>
                </a:solidFill>
              </a:rPr>
              <a:t>P</a:t>
            </a:r>
            <a:endParaRPr lang="hr-HR" sz="6600" b="1" dirty="0">
              <a:solidFill>
                <a:srgbClr val="FF9933"/>
              </a:solidFill>
            </a:endParaRPr>
          </a:p>
        </p:txBody>
      </p:sp>
      <p:sp>
        <p:nvSpPr>
          <p:cNvPr id="17" name="TekstniOkvir 16"/>
          <p:cNvSpPr txBox="1"/>
          <p:nvPr/>
        </p:nvSpPr>
        <p:spPr>
          <a:xfrm>
            <a:off x="2184400" y="54483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600" b="1" dirty="0" smtClean="0">
                <a:solidFill>
                  <a:srgbClr val="FF9933"/>
                </a:solidFill>
              </a:rPr>
              <a:t>PERISTYLIUM</a:t>
            </a:r>
            <a:endParaRPr lang="hr-HR" sz="6600" dirty="0">
              <a:solidFill>
                <a:srgbClr val="FF9933"/>
              </a:solidFill>
            </a:endParaRPr>
          </a:p>
        </p:txBody>
      </p:sp>
      <p:sp>
        <p:nvSpPr>
          <p:cNvPr id="18" name="Pravokutnik 17"/>
          <p:cNvSpPr/>
          <p:nvPr/>
        </p:nvSpPr>
        <p:spPr>
          <a:xfrm flipH="1">
            <a:off x="7518400" y="5718484"/>
            <a:ext cx="41275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4000" b="1" dirty="0">
                <a:solidFill>
                  <a:srgbClr val="FF99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hr-HR" sz="4000" b="1" dirty="0" smtClean="0">
                <a:solidFill>
                  <a:srgbClr val="FF99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 s kolonadom</a:t>
            </a:r>
            <a:endParaRPr lang="hr-HR" sz="4000" b="1" dirty="0">
              <a:solidFill>
                <a:srgbClr val="FF99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1132457" y="1884729"/>
            <a:ext cx="409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>
                <a:solidFill>
                  <a:schemeClr val="accent6">
                    <a:lumMod val="50000"/>
                  </a:schemeClr>
                </a:solidFill>
              </a:rPr>
              <a:t>F</a:t>
            </a:r>
            <a:endParaRPr lang="hr-HR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79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plan of domus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726" y="364490"/>
            <a:ext cx="10536174" cy="368681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niOkvir 5"/>
          <p:cNvSpPr txBox="1"/>
          <p:nvPr/>
        </p:nvSpPr>
        <p:spPr>
          <a:xfrm>
            <a:off x="898652" y="4282132"/>
            <a:ext cx="12857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600" b="1" dirty="0" smtClean="0">
                <a:solidFill>
                  <a:srgbClr val="00FF00"/>
                </a:solidFill>
              </a:rPr>
              <a:t>T</a:t>
            </a:r>
            <a:endParaRPr lang="hr-HR" sz="6600" b="1" dirty="0">
              <a:solidFill>
                <a:srgbClr val="00FF00"/>
              </a:solidFill>
            </a:endParaRPr>
          </a:p>
        </p:txBody>
      </p:sp>
      <p:sp>
        <p:nvSpPr>
          <p:cNvPr id="8" name="Pravokutnik 7"/>
          <p:cNvSpPr/>
          <p:nvPr/>
        </p:nvSpPr>
        <p:spPr>
          <a:xfrm flipH="1">
            <a:off x="7518400" y="4682242"/>
            <a:ext cx="4038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4000" b="1" dirty="0" smtClean="0">
                <a:solidFill>
                  <a:srgbClr val="00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dućan</a:t>
            </a:r>
            <a:endParaRPr lang="hr-HR" sz="4000" dirty="0">
              <a:solidFill>
                <a:srgbClr val="00FF00"/>
              </a:solidFill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2273300" y="4311218"/>
            <a:ext cx="44831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600" b="1" dirty="0" smtClean="0">
                <a:solidFill>
                  <a:srgbClr val="00FF00"/>
                </a:solidFill>
              </a:rPr>
              <a:t>TABERNA</a:t>
            </a:r>
            <a:endParaRPr lang="hr-HR" sz="6600" dirty="0">
              <a:solidFill>
                <a:srgbClr val="00FF00"/>
              </a:solidFill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847852" y="5448300"/>
            <a:ext cx="965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600" b="1" dirty="0">
                <a:solidFill>
                  <a:srgbClr val="339966"/>
                </a:solidFill>
              </a:rPr>
              <a:t>E</a:t>
            </a:r>
          </a:p>
        </p:txBody>
      </p:sp>
      <p:sp>
        <p:nvSpPr>
          <p:cNvPr id="13" name="TekstniOkvir 12"/>
          <p:cNvSpPr txBox="1"/>
          <p:nvPr/>
        </p:nvSpPr>
        <p:spPr>
          <a:xfrm>
            <a:off x="2480838" y="5448300"/>
            <a:ext cx="4521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600" b="1" dirty="0">
                <a:solidFill>
                  <a:srgbClr val="339966"/>
                </a:solidFill>
              </a:rPr>
              <a:t>EXEDRA</a:t>
            </a:r>
            <a:endParaRPr lang="hr-HR" sz="6600" dirty="0">
              <a:solidFill>
                <a:srgbClr val="339966"/>
              </a:solidFill>
            </a:endParaRPr>
          </a:p>
        </p:txBody>
      </p:sp>
      <p:sp>
        <p:nvSpPr>
          <p:cNvPr id="14" name="Pravokutnik 13"/>
          <p:cNvSpPr/>
          <p:nvPr/>
        </p:nvSpPr>
        <p:spPr>
          <a:xfrm flipH="1">
            <a:off x="7518400" y="5648355"/>
            <a:ext cx="42006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4000" b="1" dirty="0">
                <a:solidFill>
                  <a:srgbClr val="3399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hr-HR" sz="4000" b="1" dirty="0" smtClean="0">
                <a:solidFill>
                  <a:srgbClr val="3399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rtna prostorija</a:t>
            </a:r>
            <a:endParaRPr lang="hr-HR" sz="4000" b="1" dirty="0">
              <a:solidFill>
                <a:srgbClr val="3399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kstniOkvir 1"/>
          <p:cNvSpPr txBox="1"/>
          <p:nvPr/>
        </p:nvSpPr>
        <p:spPr>
          <a:xfrm>
            <a:off x="1132457" y="1884729"/>
            <a:ext cx="409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>
                <a:solidFill>
                  <a:schemeClr val="accent6">
                    <a:lumMod val="50000"/>
                  </a:schemeClr>
                </a:solidFill>
              </a:rPr>
              <a:t>F</a:t>
            </a:r>
            <a:endParaRPr lang="hr-HR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20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  <p:bldP spid="9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724" y="69293"/>
            <a:ext cx="10937630" cy="6748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65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7288" y="3572358"/>
            <a:ext cx="6804712" cy="3106499"/>
          </a:xfrm>
          <a:prstGeom prst="rect">
            <a:avLst/>
          </a:prstGeom>
        </p:spPr>
      </p:pic>
      <p:pic>
        <p:nvPicPr>
          <p:cNvPr id="2" name="Slik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62" y="1600200"/>
            <a:ext cx="7010400" cy="5078657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1178169" y="298938"/>
            <a:ext cx="102166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/>
              <a:t>INSULA – nešto manje ležeran život u stambenim zgradama</a:t>
            </a:r>
            <a:endParaRPr lang="hr-HR" sz="3200" b="1" dirty="0"/>
          </a:p>
        </p:txBody>
      </p:sp>
    </p:spTree>
    <p:extLst>
      <p:ext uri="{BB962C8B-B14F-4D97-AF65-F5344CB8AC3E}">
        <p14:creationId xmlns:p14="http://schemas.microsoft.com/office/powerpoint/2010/main" val="291481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TM10001105[[fn=Obrezivanje]]</Template>
  <TotalTime>115</TotalTime>
  <Words>90</Words>
  <Application>Microsoft Office PowerPoint</Application>
  <PresentationFormat>Široki zaslon</PresentationFormat>
  <Paragraphs>45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3" baseType="lpstr">
      <vt:lpstr>Calibri</vt:lpstr>
      <vt:lpstr>Franklin Gothic Book</vt:lpstr>
      <vt:lpstr>Times New Roman</vt:lpstr>
      <vt:lpstr>Crop</vt:lpstr>
      <vt:lpstr>Rimska VILA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Rimska kuća</dc:title>
  <dc:creator>Barbara</dc:creator>
  <cp:lastModifiedBy>Windows korisnik</cp:lastModifiedBy>
  <cp:revision>15</cp:revision>
  <dcterms:created xsi:type="dcterms:W3CDTF">2017-11-04T08:28:38Z</dcterms:created>
  <dcterms:modified xsi:type="dcterms:W3CDTF">2017-11-05T07:51:33Z</dcterms:modified>
</cp:coreProperties>
</file>